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66" r:id="rId2"/>
    <p:sldId id="267" r:id="rId3"/>
    <p:sldId id="260" r:id="rId4"/>
    <p:sldId id="258" r:id="rId5"/>
    <p:sldId id="256" r:id="rId6"/>
    <p:sldId id="265" r:id="rId7"/>
    <p:sldId id="264" r:id="rId8"/>
    <p:sldId id="263" r:id="rId9"/>
    <p:sldId id="268" r:id="rId10"/>
    <p:sldId id="269" r:id="rId11"/>
    <p:sldId id="259" r:id="rId12"/>
    <p:sldId id="261" r:id="rId13"/>
    <p:sldId id="270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2721"/>
  </p:normalViewPr>
  <p:slideViewPr>
    <p:cSldViewPr snapToGrid="0">
      <p:cViewPr varScale="1">
        <p:scale>
          <a:sx n="104" d="100"/>
          <a:sy n="104" d="100"/>
        </p:scale>
        <p:origin x="232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03980D-A725-7145-988A-EBD8260B7017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1D205D-7B4C-0347-A4BC-168C5951A48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4990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sto MT" panose="02040603050505030304" pitchFamily="18" charset="77"/>
              </a:rPr>
              <a:t>Kepler space telescope was the first planet-hunting telescope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sto MT" panose="02040603050505030304" pitchFamily="18" charset="77"/>
              </a:rPr>
              <a:t>Uncovered the potential for the existence of billions of exoplanets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Calisto MT" panose="02040603050505030304" pitchFamily="18" charset="77"/>
              </a:rPr>
              <a:t>Obtained thousands of observations on Kepler Objects of Interest (KOI)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D205D-7B4C-0347-A4BC-168C5951A48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071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Exoplanet archive contains data on thousands of confirmed exoplanets and other objects of interest not just from the </a:t>
            </a:r>
            <a:r>
              <a:rPr lang="en-US" dirty="0" err="1"/>
              <a:t>kepler</a:t>
            </a:r>
            <a:r>
              <a:rPr lang="en-US" dirty="0"/>
              <a:t> mission but from any valid observation of a candidate exoplanet</a:t>
            </a:r>
          </a:p>
          <a:p>
            <a:pPr marL="171450" indent="-171450">
              <a:buFontTx/>
              <a:buChar char="-"/>
            </a:pPr>
            <a:r>
              <a:rPr lang="en-US" dirty="0"/>
              <a:t>Objects later found to not be an exoplanet remain in the data base as a ‘False Positive’ since the data can be valuable for determining if future objects are exoplanets or not</a:t>
            </a:r>
          </a:p>
          <a:p>
            <a:pPr marL="171450" indent="-171450">
              <a:buFontTx/>
              <a:buChar char="-"/>
            </a:pPr>
            <a:r>
              <a:rPr lang="en-US" dirty="0"/>
              <a:t>There is a table just for objects of interest found by the </a:t>
            </a:r>
            <a:r>
              <a:rPr lang="en-US" dirty="0" err="1"/>
              <a:t>kepler</a:t>
            </a:r>
            <a:r>
              <a:rPr lang="en-US" dirty="0"/>
              <a:t> &amp; K2 missions – these include classes like candidate, confirmed, and false positive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D205D-7B4C-0347-A4BC-168C5951A48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8143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Had to reduce the ratio because the models were extremely bias towards confirmed. Wanted to keep a higher majority so reduced 3.3:1 down to 2:1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D205D-7B4C-0347-A4BC-168C5951A48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63775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1D205D-7B4C-0347-A4BC-168C5951A48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9803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F6F784-C22E-36D4-1ADD-98804B09F96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7BAB2D8-B318-E634-D762-1DF219B61A9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8BAB8D-3145-4167-B796-CCFE99484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E6C762-D666-CF3E-12BA-DF8A322D88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2327D6-877A-A783-45A8-3AF5201BD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161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D53708-5CA9-28C3-259B-BC57A3045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DB17CC4-676C-5329-2EB0-A88BCA140B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5DE1E7-0452-1D3B-CB19-FD903636A1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56423A-D0B7-0BCF-0183-CAAB5BE21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8E3EEB-370D-BFD8-72DA-1A54C9BC96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046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439D70-207D-E40F-DA9A-647CE88EF5C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53823BC-BD32-F7FF-E296-A8CDCA681D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86F036-5D55-471A-2D3E-11A7FCA745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811A49-17E2-B3D7-8187-72A6620125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3A8BB9-CC6D-03D5-0FCD-97029ABD74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09424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7B0E58-4D18-CFF7-FD02-79E716A0E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BF77E9-40FE-90AA-11B8-2179DC46F5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2D3EAF-75D6-4645-98D6-74483F48E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67A33A-C2E6-CA8B-D35C-EBBF18FAB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C83CFC-84B8-C524-6561-F03A755E8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7262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9D8C20-C6FC-D202-6594-8C53E75A84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101546-152C-BDBD-46FF-A2936E87DD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89093-C0D0-BB81-7057-52625AFA5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B3928-387F-8532-7E55-616099203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C65432-3AC8-0CA5-4480-52898C9758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0151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50F90-29AB-2CF1-38A7-D120ACC8D4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42BD35-046C-2330-F2B4-870B460FFC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D2FA69-A4FE-6DEF-F197-1C36BEF48B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92321D-A05E-8925-3998-D8810C1C3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298127-0830-575F-E0B7-33ABCC80DF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BEB53F9-E6DD-296C-D0F6-D92E08037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7601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B721B2-4765-AA93-D4F5-45FC7E9C0B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06428D-D1EC-FACD-184B-1948885FC2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E5BA356-A1E3-618C-36FC-AD90E6A654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1AFE246-6883-58DB-0832-25FD4C9D37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E54450D-6426-DB33-4CF8-904419C634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73A4B23-0B63-E844-2BE6-E9F1B09B3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94DA499-C7C8-6162-C3D8-B44B88317B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78E230C-2A4E-CC7D-2F5C-B82389FC8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1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663967-3DBB-3D35-AB28-99C708CFD4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F60C26-70D8-AC4D-25CB-F3EF44031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3E1572-A5E4-77CE-203B-5DA2CDD40A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9B64E0-48A6-C11D-B61F-35E8A94E66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1200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18C264-EAAA-2470-CC6D-F76D9C09C6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4686F4-2D54-B9C5-4730-D6CF91B1A1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587206-F797-6104-22C0-6F6C7B93B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31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FFD4EA-E4D1-A5FF-8BA2-2531CB771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FD7BED-C75C-1F4B-440E-C3F321022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0AE1C2-0806-6FD1-0C5F-43B20905EF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E6958C2-936F-E036-F600-35F7856805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2268C3-E0A4-F984-4BF6-AA346FD1AB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A2CF3-3137-2114-1675-C2360DC3E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538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C50E29-5472-D586-55EB-71F584122F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43897F9-8AC2-E579-3D3D-8E8C58D66B1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81942F-83B7-4714-0626-F92E293A828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C18F7F-C2DA-A188-97A1-3B9077D0A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83AFD-795A-AC0C-99AF-9AD0DC42A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0E5907-F2C1-D294-C2DA-8C395B5AA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5403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5AB5ECA-996F-9A14-0177-EDCC937893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60FA3F-74F0-380A-DEB7-8C4216902A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FE8B3F-9020-C238-2D0F-E6080C5DDE9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C4EE2F-579C-4F4C-ADE9-7EF49873ED28}" type="datetimeFigureOut">
              <a:rPr lang="en-US" smtClean="0"/>
              <a:t>11/19/23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EC051-663D-DCDC-4D01-472E377C8D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1447BB-4FD7-376D-F880-95280ADA8D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F0BEC-07D1-3346-B8AF-B7A2E254174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28921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llustration of the planet-finding space telescope, Kepler, from NASA.">
            <a:extLst>
              <a:ext uri="{FF2B5EF4-FFF2-40B4-BE49-F238E27FC236}">
                <a16:creationId xmlns:a16="http://schemas.microsoft.com/office/drawing/2014/main" id="{AF0CE133-4953-0EAC-4EDB-35B3086991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476" y="-257503"/>
            <a:ext cx="12198476" cy="7115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8FB3E6-F513-4B8D-3C40-DFB259C9AE0F}"/>
              </a:ext>
            </a:extLst>
          </p:cNvPr>
          <p:cNvSpPr txBox="1"/>
          <p:nvPr/>
        </p:nvSpPr>
        <p:spPr>
          <a:xfrm>
            <a:off x="1198180" y="4175235"/>
            <a:ext cx="1089922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600" b="1" dirty="0">
                <a:latin typeface="Calisto MT" panose="02040603050505030304" pitchFamily="18" charset="77"/>
              </a:rPr>
              <a:t>Binary Classification of Kepler Objects of Interest with Supervised Machine &amp; Deep Learning Methods</a:t>
            </a:r>
          </a:p>
          <a:p>
            <a:pPr algn="r"/>
            <a:r>
              <a:rPr lang="en-US" sz="2400" b="1" dirty="0" err="1">
                <a:latin typeface="Calisto MT" panose="02040603050505030304" pitchFamily="18" charset="77"/>
              </a:rPr>
              <a:t>Lelia</a:t>
            </a:r>
            <a:r>
              <a:rPr lang="en-US" sz="2400" b="1" dirty="0">
                <a:latin typeface="Calisto MT" panose="02040603050505030304" pitchFamily="18" charset="77"/>
              </a:rPr>
              <a:t> Deville</a:t>
            </a:r>
          </a:p>
          <a:p>
            <a:pPr algn="r"/>
            <a:r>
              <a:rPr lang="en-US" sz="2400" b="1" dirty="0">
                <a:latin typeface="Calisto MT" panose="02040603050505030304" pitchFamily="18" charset="77"/>
              </a:rPr>
              <a:t>Systems Engineering – Mechanical Concentration, PhD Student</a:t>
            </a:r>
            <a:endParaRPr lang="en-US" sz="2000" b="1" dirty="0">
              <a:latin typeface="Calisto MT" panose="0204060305050503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13343940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0CF554C-55A5-95BC-351D-8E2E36623BF2}"/>
              </a:ext>
            </a:extLst>
          </p:cNvPr>
          <p:cNvSpPr txBox="1"/>
          <p:nvPr/>
        </p:nvSpPr>
        <p:spPr>
          <a:xfrm>
            <a:off x="165682" y="451950"/>
            <a:ext cx="6149774" cy="4062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Deep learning: About the model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Wanted to try a simple Deep Learning Model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Machine Learning vs Deep Learning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Neural Network with only 2 hidden layers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‘Black Box’ Model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Calisto MT" panose="02040603050505030304" pitchFamily="18" charset="77"/>
            </a:endParaRPr>
          </a:p>
        </p:txBody>
      </p:sp>
      <p:pic>
        <p:nvPicPr>
          <p:cNvPr id="8194" name="Picture 2" descr="Neural Network: Architecture, Components &amp; Top Algorithms | upGrad blog">
            <a:extLst>
              <a:ext uri="{FF2B5EF4-FFF2-40B4-BE49-F238E27FC236}">
                <a16:creationId xmlns:a16="http://schemas.microsoft.com/office/drawing/2014/main" id="{1F47EE3A-63DB-AF73-9B64-7437929A66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7656" y="1394539"/>
            <a:ext cx="6222059" cy="40689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9688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9AF6E421-706C-4F19-9003-1226A454ECFE}"/>
              </a:ext>
            </a:extLst>
          </p:cNvPr>
          <p:cNvGrpSpPr/>
          <p:nvPr/>
        </p:nvGrpSpPr>
        <p:grpSpPr>
          <a:xfrm>
            <a:off x="-1" y="445738"/>
            <a:ext cx="12219599" cy="5849959"/>
            <a:chOff x="-1" y="445738"/>
            <a:chExt cx="12219599" cy="5849959"/>
          </a:xfrm>
        </p:grpSpPr>
        <p:pic>
          <p:nvPicPr>
            <p:cNvPr id="6" name="Picture 5" descr="A graph showing the loss of a stock market&#10;&#10;Description automatically generated">
              <a:extLst>
                <a:ext uri="{FF2B5EF4-FFF2-40B4-BE49-F238E27FC236}">
                  <a16:creationId xmlns:a16="http://schemas.microsoft.com/office/drawing/2014/main" id="{EF745C5F-F23E-4F7D-0411-8324F3310D5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609972"/>
              <a:ext cx="12219599" cy="5685725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81DBBF8-81DF-42D1-F815-C291BEC8351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63144" y="445738"/>
              <a:ext cx="11828856" cy="23313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748786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14A9C6B4-1451-14AB-2078-FB3647ED03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5908603" cy="6858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EDC0A01-3EBC-F5B4-6A05-50CAEBE82897}"/>
              </a:ext>
            </a:extLst>
          </p:cNvPr>
          <p:cNvSpPr/>
          <p:nvPr/>
        </p:nvSpPr>
        <p:spPr>
          <a:xfrm>
            <a:off x="0" y="641131"/>
            <a:ext cx="3323058" cy="409904"/>
          </a:xfrm>
          <a:prstGeom prst="rect">
            <a:avLst/>
          </a:prstGeom>
          <a:solidFill>
            <a:srgbClr val="FFFF00">
              <a:alpha val="3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C73CC8-2288-9CD1-E57C-6D5CF36084FD}"/>
              </a:ext>
            </a:extLst>
          </p:cNvPr>
          <p:cNvSpPr txBox="1"/>
          <p:nvPr/>
        </p:nvSpPr>
        <p:spPr>
          <a:xfrm>
            <a:off x="6047232" y="782314"/>
            <a:ext cx="6047232" cy="5293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NN - Planetary </a:t>
            </a:r>
            <a:endParaRPr lang="en-US" sz="2000" dirty="0">
              <a:latin typeface="Calisto MT" panose="02040603050505030304" pitchFamily="18" charset="7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Overall Accuracy score of 80%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Not that great (comparatively)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Models require layers with density, normalization, and more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To train they require optimizers, loss functions, </a:t>
            </a:r>
            <a:r>
              <a:rPr lang="en-US" sz="2000" dirty="0" err="1">
                <a:latin typeface="Calisto MT" panose="02040603050505030304" pitchFamily="18" charset="77"/>
              </a:rPr>
              <a:t>etc</a:t>
            </a:r>
            <a:endParaRPr lang="en-US" sz="2000" dirty="0">
              <a:latin typeface="Calisto MT" panose="02040603050505030304" pitchFamily="18" charset="7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Likely some user error causing subpar performance</a:t>
            </a:r>
          </a:p>
          <a:p>
            <a:pPr marL="285750" indent="-285750" algn="r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Calisto MT" panose="02040603050505030304" pitchFamily="18" charset="77"/>
            </a:endParaRPr>
          </a:p>
        </p:txBody>
      </p:sp>
      <p:pic>
        <p:nvPicPr>
          <p:cNvPr id="8" name="Picture 7" descr="A close-up of a number&#10;&#10;Description automatically generated">
            <a:extLst>
              <a:ext uri="{FF2B5EF4-FFF2-40B4-BE49-F238E27FC236}">
                <a16:creationId xmlns:a16="http://schemas.microsoft.com/office/drawing/2014/main" id="{D0D69378-2B27-B8B9-01D4-0EFD8FA638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954" y="312331"/>
            <a:ext cx="3547872" cy="72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229922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48BF15C-678F-0776-ECB1-8248E68FECB9}"/>
              </a:ext>
            </a:extLst>
          </p:cNvPr>
          <p:cNvSpPr txBox="1"/>
          <p:nvPr/>
        </p:nvSpPr>
        <p:spPr>
          <a:xfrm>
            <a:off x="336370" y="964014"/>
            <a:ext cx="11221646" cy="4062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Summary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Classification of objects of interest using different size datasets &amp; models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Simple Machine Learning models were good on the fly – deep learning likely will outperform if used correctly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Future work could include one-class classification, including analysis of probabilities to determine which objects are worth pursuing first</a:t>
            </a:r>
          </a:p>
        </p:txBody>
      </p:sp>
    </p:spTree>
    <p:extLst>
      <p:ext uri="{BB962C8B-B14F-4D97-AF65-F5344CB8AC3E}">
        <p14:creationId xmlns:p14="http://schemas.microsoft.com/office/powerpoint/2010/main" val="972344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11BA99-DF7D-B574-DA80-FE41A32C5969}"/>
              </a:ext>
            </a:extLst>
          </p:cNvPr>
          <p:cNvSpPr txBox="1"/>
          <p:nvPr/>
        </p:nvSpPr>
        <p:spPr>
          <a:xfrm>
            <a:off x="5151285" y="698365"/>
            <a:ext cx="609600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1" dirty="0">
                <a:latin typeface="Calisto MT" panose="02040603050505030304" pitchFamily="18" charset="77"/>
              </a:rPr>
              <a:t>Thank You!</a:t>
            </a:r>
          </a:p>
          <a:p>
            <a:r>
              <a:rPr lang="en-US" sz="3200" b="1" dirty="0">
                <a:latin typeface="Calisto MT" panose="02040603050505030304" pitchFamily="18" charset="77"/>
              </a:rPr>
              <a:t>Questions?</a:t>
            </a:r>
          </a:p>
        </p:txBody>
      </p:sp>
      <p:pic>
        <p:nvPicPr>
          <p:cNvPr id="11266" name="Picture 2" descr="Smiling' Sun Photo May Be Ominous Sign for Communications on Earth">
            <a:extLst>
              <a:ext uri="{FF2B5EF4-FFF2-40B4-BE49-F238E27FC236}">
                <a16:creationId xmlns:a16="http://schemas.microsoft.com/office/drawing/2014/main" id="{4BF754D7-B39E-C031-F188-E71F1FEB917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55" t="10755" r="23688" b="10760"/>
          <a:stretch/>
        </p:blipFill>
        <p:spPr bwMode="auto">
          <a:xfrm>
            <a:off x="4032421" y="1878226"/>
            <a:ext cx="4545035" cy="4550745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2413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shot of a data presentation&#10;&#10;Description automatically generated">
            <a:extLst>
              <a:ext uri="{FF2B5EF4-FFF2-40B4-BE49-F238E27FC236}">
                <a16:creationId xmlns:a16="http://schemas.microsoft.com/office/drawing/2014/main" id="{4B8AF25F-EB6E-9243-6E20-6F21E4A64A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0"/>
            <a:ext cx="1219199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891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A3D326-9FD9-4455-C44C-EF09FE1B2437}"/>
              </a:ext>
            </a:extLst>
          </p:cNvPr>
          <p:cNvSpPr txBox="1"/>
          <p:nvPr/>
        </p:nvSpPr>
        <p:spPr>
          <a:xfrm>
            <a:off x="324178" y="1061550"/>
            <a:ext cx="6203582" cy="40622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About the dataset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NASA Exoplanet archive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Specifically used KOI table – with 9564 total entries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Objects are classified as confirmed, candidate, and false positive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False positive objects remain to provide valuable info</a:t>
            </a:r>
          </a:p>
        </p:txBody>
      </p:sp>
      <p:pic>
        <p:nvPicPr>
          <p:cNvPr id="5" name="Picture 4" descr="A satellite with a gold tube&#10;&#10;Description automatically generated">
            <a:extLst>
              <a:ext uri="{FF2B5EF4-FFF2-40B4-BE49-F238E27FC236}">
                <a16:creationId xmlns:a16="http://schemas.microsoft.com/office/drawing/2014/main" id="{B5ABD8F6-F9D2-8524-C861-90FE5A12A6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7760" y="410794"/>
            <a:ext cx="5076878" cy="5563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4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lue and white flag&#10;&#10;Description automatically generated">
            <a:extLst>
              <a:ext uri="{FF2B5EF4-FFF2-40B4-BE49-F238E27FC236}">
                <a16:creationId xmlns:a16="http://schemas.microsoft.com/office/drawing/2014/main" id="{82646862-FC67-EA60-0139-A87F85FCE7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18433"/>
            <a:ext cx="12162736" cy="2502229"/>
          </a:xfrm>
          <a:prstGeom prst="rect">
            <a:avLst/>
          </a:prstGeom>
        </p:spPr>
      </p:pic>
      <p:pic>
        <p:nvPicPr>
          <p:cNvPr id="10" name="Picture 9" descr="A blue and white flag&#10;&#10;Description automatically generated">
            <a:extLst>
              <a:ext uri="{FF2B5EF4-FFF2-40B4-BE49-F238E27FC236}">
                <a16:creationId xmlns:a16="http://schemas.microsoft.com/office/drawing/2014/main" id="{666F85B7-00D4-BB32-E0B0-CE59C9E6B4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264" y="3720662"/>
            <a:ext cx="12162736" cy="250222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F0BD1E6-277D-5FC6-167A-EEACFFBCCA80}"/>
              </a:ext>
            </a:extLst>
          </p:cNvPr>
          <p:cNvSpPr txBox="1"/>
          <p:nvPr/>
        </p:nvSpPr>
        <p:spPr>
          <a:xfrm>
            <a:off x="292608" y="0"/>
            <a:ext cx="6096000" cy="928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Dataset Contents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53873B6-267F-7A53-AD7F-D0C4937756DC}"/>
              </a:ext>
            </a:extLst>
          </p:cNvPr>
          <p:cNvSpPr txBox="1"/>
          <p:nvPr/>
        </p:nvSpPr>
        <p:spPr>
          <a:xfrm>
            <a:off x="377952" y="6222891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alisto MT" panose="02040603050505030304" pitchFamily="18" charset="77"/>
              </a:rPr>
              <a:t>*Also contained candidates – to be addressed later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4398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9FC899DF-15B3-F2AB-BD67-C60FD117FA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88823"/>
            <a:ext cx="12192000" cy="40803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5995D0C-19F8-CE80-1B08-022176A8FA48}"/>
              </a:ext>
            </a:extLst>
          </p:cNvPr>
          <p:cNvSpPr txBox="1"/>
          <p:nvPr/>
        </p:nvSpPr>
        <p:spPr>
          <a:xfrm>
            <a:off x="292608" y="0"/>
            <a:ext cx="6096000" cy="92845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Collinearity Check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42102BF-C7F6-5E62-B217-68AC1FB78F51}"/>
              </a:ext>
            </a:extLst>
          </p:cNvPr>
          <p:cNvSpPr/>
          <p:nvPr/>
        </p:nvSpPr>
        <p:spPr>
          <a:xfrm>
            <a:off x="1987296" y="2877312"/>
            <a:ext cx="975360" cy="4663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8294F77-021F-A0AB-5C8A-563788ABCA55}"/>
              </a:ext>
            </a:extLst>
          </p:cNvPr>
          <p:cNvSpPr/>
          <p:nvPr/>
        </p:nvSpPr>
        <p:spPr>
          <a:xfrm>
            <a:off x="1999488" y="4365801"/>
            <a:ext cx="975360" cy="4663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E4D4B8EF-04D6-81E9-0ABC-7D7EF21BCF6C}"/>
              </a:ext>
            </a:extLst>
          </p:cNvPr>
          <p:cNvSpPr/>
          <p:nvPr/>
        </p:nvSpPr>
        <p:spPr>
          <a:xfrm>
            <a:off x="4651248" y="4236720"/>
            <a:ext cx="975360" cy="4663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FE0BEE2-7CAA-8FB6-673B-38D4C7BBCB37}"/>
              </a:ext>
            </a:extLst>
          </p:cNvPr>
          <p:cNvSpPr/>
          <p:nvPr/>
        </p:nvSpPr>
        <p:spPr>
          <a:xfrm>
            <a:off x="5175504" y="4426231"/>
            <a:ext cx="975360" cy="4663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1FC276-4668-E9DB-379E-6EAE603CDC9A}"/>
              </a:ext>
            </a:extLst>
          </p:cNvPr>
          <p:cNvSpPr/>
          <p:nvPr/>
        </p:nvSpPr>
        <p:spPr>
          <a:xfrm>
            <a:off x="9869424" y="5126736"/>
            <a:ext cx="975360" cy="466343"/>
          </a:xfrm>
          <a:prstGeom prst="ellipse">
            <a:avLst/>
          </a:prstGeom>
          <a:noFill/>
          <a:ln w="3810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0D0FB1-6920-AFB9-A0C7-EB39D25EA691}"/>
              </a:ext>
            </a:extLst>
          </p:cNvPr>
          <p:cNvSpPr txBox="1"/>
          <p:nvPr/>
        </p:nvSpPr>
        <p:spPr>
          <a:xfrm>
            <a:off x="377952" y="6222891"/>
            <a:ext cx="708355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dirty="0">
                <a:latin typeface="Calisto MT" panose="02040603050505030304" pitchFamily="18" charset="77"/>
              </a:rPr>
              <a:t>Normally we want to avoid this, but it will work out in future steps…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597702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46EC76-66FF-AB3F-D298-D9D56456A7D8}"/>
              </a:ext>
            </a:extLst>
          </p:cNvPr>
          <p:cNvSpPr txBox="1"/>
          <p:nvPr/>
        </p:nvSpPr>
        <p:spPr>
          <a:xfrm>
            <a:off x="190066" y="256878"/>
            <a:ext cx="6759374" cy="68322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About the model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This problem requires a </a:t>
            </a:r>
            <a:r>
              <a:rPr lang="en-US" sz="2000" b="1" dirty="0">
                <a:latin typeface="Calisto MT" panose="02040603050505030304" pitchFamily="18" charset="77"/>
              </a:rPr>
              <a:t>classification</a:t>
            </a:r>
            <a:r>
              <a:rPr lang="en-US" sz="2000" dirty="0">
                <a:latin typeface="Calisto MT" panose="02040603050505030304" pitchFamily="18" charset="77"/>
              </a:rPr>
              <a:t> model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Data comes with the labels (confirmed, false positive etc.) so this is called </a:t>
            </a:r>
            <a:r>
              <a:rPr lang="en-US" sz="2000" b="1" dirty="0">
                <a:latin typeface="Calisto MT" panose="02040603050505030304" pitchFamily="18" charset="77"/>
              </a:rPr>
              <a:t>supervised</a:t>
            </a:r>
            <a:r>
              <a:rPr lang="en-US" sz="2000" dirty="0">
                <a:latin typeface="Calisto MT" panose="02040603050505030304" pitchFamily="18" charset="77"/>
              </a:rPr>
              <a:t> learning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Many options (some were tested – SVC, </a:t>
            </a:r>
            <a:r>
              <a:rPr lang="en-US" sz="2000" dirty="0" err="1">
                <a:latin typeface="Calisto MT" panose="02040603050505030304" pitchFamily="18" charset="77"/>
              </a:rPr>
              <a:t>MLPClassifier</a:t>
            </a:r>
            <a:r>
              <a:rPr lang="en-US" sz="2000" dirty="0">
                <a:latin typeface="Calisto MT" panose="02040603050505030304" pitchFamily="18" charset="77"/>
              </a:rPr>
              <a:t>), but </a:t>
            </a:r>
            <a:r>
              <a:rPr lang="en-US" sz="2000" b="1" dirty="0">
                <a:latin typeface="Calisto MT" panose="02040603050505030304" pitchFamily="18" charset="77"/>
              </a:rPr>
              <a:t>Random Forest </a:t>
            </a:r>
            <a:r>
              <a:rPr lang="en-US" sz="2000" dirty="0">
                <a:latin typeface="Calisto MT" panose="02040603050505030304" pitchFamily="18" charset="77"/>
              </a:rPr>
              <a:t>chosen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Machine Learning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Two datasets tested: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Planetary + Stellar Data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Planetary Data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Calisto MT" panose="02040603050505030304" pitchFamily="18" charset="77"/>
            </a:endParaRPr>
          </a:p>
        </p:txBody>
      </p:sp>
      <p:pic>
        <p:nvPicPr>
          <p:cNvPr id="4098" name="Picture 2" descr="Random Forest Algorithm - How It Works and Why It Is So Effective">
            <a:extLst>
              <a:ext uri="{FF2B5EF4-FFF2-40B4-BE49-F238E27FC236}">
                <a16:creationId xmlns:a16="http://schemas.microsoft.com/office/drawing/2014/main" id="{F53A77A5-73E6-F769-D965-EC66910C54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57" t="34955" r="32748" b="26306"/>
          <a:stretch/>
        </p:blipFill>
        <p:spPr bwMode="auto">
          <a:xfrm>
            <a:off x="7292517" y="1371600"/>
            <a:ext cx="4899483" cy="411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3038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number of boxes&#10;&#10;Description automatically generated with medium confidence">
            <a:extLst>
              <a:ext uri="{FF2B5EF4-FFF2-40B4-BE49-F238E27FC236}">
                <a16:creationId xmlns:a16="http://schemas.microsoft.com/office/drawing/2014/main" id="{4DBCDB7E-6D3A-070A-208F-1F6669DF4C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97" y="0"/>
            <a:ext cx="5908603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686D6752-ABC9-6E32-77B9-9A15770F762E}"/>
              </a:ext>
            </a:extLst>
          </p:cNvPr>
          <p:cNvSpPr/>
          <p:nvPr/>
        </p:nvSpPr>
        <p:spPr>
          <a:xfrm>
            <a:off x="187397" y="672662"/>
            <a:ext cx="3323058" cy="409904"/>
          </a:xfrm>
          <a:prstGeom prst="rect">
            <a:avLst/>
          </a:prstGeom>
          <a:solidFill>
            <a:srgbClr val="FFFF00">
              <a:alpha val="3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A90B56-F572-3F8F-2DE3-1B46D18747D2}"/>
              </a:ext>
            </a:extLst>
          </p:cNvPr>
          <p:cNvSpPr txBox="1"/>
          <p:nvPr/>
        </p:nvSpPr>
        <p:spPr>
          <a:xfrm>
            <a:off x="6230112" y="672662"/>
            <a:ext cx="5774491" cy="4677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Planetary + Stellar</a:t>
            </a:r>
          </a:p>
          <a:p>
            <a:pPr>
              <a:lnSpc>
                <a:spcPct val="200000"/>
              </a:lnSpc>
            </a:pPr>
            <a:endParaRPr lang="en-US" sz="2000" dirty="0">
              <a:latin typeface="Calisto MT" panose="02040603050505030304" pitchFamily="18" charset="7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Overall Accuracy score of 92%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There were 2x as many 1 (Confirmed), so it makes sense the model is better at classifying these </a:t>
            </a:r>
          </a:p>
          <a:p>
            <a:pPr marL="285750" indent="-285750" algn="r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Calisto MT" panose="02040603050505030304" pitchFamily="18" charset="77"/>
            </a:endParaRPr>
          </a:p>
        </p:txBody>
      </p:sp>
      <p:pic>
        <p:nvPicPr>
          <p:cNvPr id="7" name="Picture 6" descr="A close-up of a number&#10;&#10;Description automatically generated">
            <a:extLst>
              <a:ext uri="{FF2B5EF4-FFF2-40B4-BE49-F238E27FC236}">
                <a16:creationId xmlns:a16="http://schemas.microsoft.com/office/drawing/2014/main" id="{62D92706-D910-82AB-D2B4-394411AFD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954" y="312331"/>
            <a:ext cx="3547872" cy="72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085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diagram of a graph&#10;&#10;Description automatically generated with medium confidence">
            <a:extLst>
              <a:ext uri="{FF2B5EF4-FFF2-40B4-BE49-F238E27FC236}">
                <a16:creationId xmlns:a16="http://schemas.microsoft.com/office/drawing/2014/main" id="{CAD1BB31-E914-F8D5-E7FE-686DEB2E2B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24" y="0"/>
            <a:ext cx="5860876" cy="6858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1D79705-BF21-BFAF-37C8-F810B7902B91}"/>
              </a:ext>
            </a:extLst>
          </p:cNvPr>
          <p:cNvSpPr/>
          <p:nvPr/>
        </p:nvSpPr>
        <p:spPr>
          <a:xfrm>
            <a:off x="187397" y="672662"/>
            <a:ext cx="3323058" cy="409904"/>
          </a:xfrm>
          <a:prstGeom prst="rect">
            <a:avLst/>
          </a:prstGeom>
          <a:solidFill>
            <a:srgbClr val="FFFF00">
              <a:alpha val="34118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E931AAC-783E-CE00-2EEC-5D694EF77AE6}"/>
              </a:ext>
            </a:extLst>
          </p:cNvPr>
          <p:cNvSpPr txBox="1"/>
          <p:nvPr/>
        </p:nvSpPr>
        <p:spPr>
          <a:xfrm>
            <a:off x="6230112" y="672662"/>
            <a:ext cx="5774491" cy="52933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Planetary </a:t>
            </a:r>
          </a:p>
          <a:p>
            <a:pPr>
              <a:lnSpc>
                <a:spcPct val="200000"/>
              </a:lnSpc>
            </a:pPr>
            <a:endParaRPr lang="en-US" sz="2000" dirty="0">
              <a:latin typeface="Calisto MT" panose="02040603050505030304" pitchFamily="18" charset="7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Overall Accuracy score of 91%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Still slightly imbalanced, but not much different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Removed all stellar parameters (mass, radius, etc.) but saw no major change in model performance</a:t>
            </a:r>
          </a:p>
          <a:p>
            <a:pPr marL="285750" indent="-285750" algn="r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Calisto MT" panose="02040603050505030304" pitchFamily="18" charset="77"/>
            </a:endParaRPr>
          </a:p>
        </p:txBody>
      </p:sp>
      <p:pic>
        <p:nvPicPr>
          <p:cNvPr id="6" name="Picture 5" descr="A close-up of a number&#10;&#10;Description automatically generated">
            <a:extLst>
              <a:ext uri="{FF2B5EF4-FFF2-40B4-BE49-F238E27FC236}">
                <a16:creationId xmlns:a16="http://schemas.microsoft.com/office/drawing/2014/main" id="{BD6C5384-DD70-97A5-B729-10A142753B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87954" y="312331"/>
            <a:ext cx="3547872" cy="720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483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circle with a orange and blue circle with text&#10;&#10;Description automatically generated with medium confidence">
            <a:extLst>
              <a:ext uri="{FF2B5EF4-FFF2-40B4-BE49-F238E27FC236}">
                <a16:creationId xmlns:a16="http://schemas.microsoft.com/office/drawing/2014/main" id="{33B0FA11-1B97-02E8-6DF5-B08F3E7718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9600" y="843280"/>
            <a:ext cx="7772400" cy="380760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DB91BCF-C512-177D-6B96-1804B034FDA6}"/>
              </a:ext>
            </a:extLst>
          </p:cNvPr>
          <p:cNvSpPr txBox="1"/>
          <p:nvPr/>
        </p:nvSpPr>
        <p:spPr>
          <a:xfrm>
            <a:off x="159004" y="742761"/>
            <a:ext cx="6067099" cy="59089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sz="3200" b="1" dirty="0">
                <a:latin typeface="Calisto MT" panose="02040603050505030304" pitchFamily="18" charset="77"/>
              </a:rPr>
              <a:t>Candidate Dataset</a:t>
            </a:r>
            <a:endParaRPr lang="en-US" sz="2000" dirty="0">
              <a:latin typeface="Calisto MT" panose="02040603050505030304" pitchFamily="18" charset="77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Recall the portion of planets classified as candidate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Based on initial proportion (3.3:1 confirmed/false positive), this seems unlikely? Unless?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The model was up to 96% accurate in classifying the confirmed objects - &amp; 85% in classifying the false positives, so this could be plausible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sz="2000" dirty="0">
                <a:latin typeface="Calisto MT" panose="02040603050505030304" pitchFamily="18" charset="77"/>
              </a:rPr>
              <a:t>Maybe conservative labeling is better? </a:t>
            </a:r>
          </a:p>
          <a:p>
            <a:pPr marL="285750" indent="-285750" algn="r">
              <a:lnSpc>
                <a:spcPct val="200000"/>
              </a:lnSpc>
              <a:buFont typeface="Arial" panose="020B0604020202020204" pitchFamily="34" charset="0"/>
              <a:buChar char="•"/>
            </a:pPr>
            <a:endParaRPr lang="en-US" sz="2000" dirty="0">
              <a:latin typeface="Calisto MT" panose="02040603050505030304" pitchFamily="18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2849000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543</Words>
  <Application>Microsoft Macintosh PowerPoint</Application>
  <PresentationFormat>Widescreen</PresentationFormat>
  <Paragraphs>62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Calisto MT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Lelia M Deville</dc:creator>
  <cp:lastModifiedBy>Lelia M Deville</cp:lastModifiedBy>
  <cp:revision>2</cp:revision>
  <dcterms:created xsi:type="dcterms:W3CDTF">2023-11-19T15:29:50Z</dcterms:created>
  <dcterms:modified xsi:type="dcterms:W3CDTF">2023-11-20T00:32:13Z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638202f9-8d41-4950-b014-f183e397b746_Enabled">
    <vt:lpwstr>true</vt:lpwstr>
  </property>
  <property fmtid="{D5CDD505-2E9C-101B-9397-08002B2CF9AE}" pid="3" name="MSIP_Label_638202f9-8d41-4950-b014-f183e397b746_SetDate">
    <vt:lpwstr>2023-11-19T23:37:47Z</vt:lpwstr>
  </property>
  <property fmtid="{D5CDD505-2E9C-101B-9397-08002B2CF9AE}" pid="4" name="MSIP_Label_638202f9-8d41-4950-b014-f183e397b746_Method">
    <vt:lpwstr>Standard</vt:lpwstr>
  </property>
  <property fmtid="{D5CDD505-2E9C-101B-9397-08002B2CF9AE}" pid="5" name="MSIP_Label_638202f9-8d41-4950-b014-f183e397b746_Name">
    <vt:lpwstr>defa4170-0d19-0005-0004-bc88714345d2</vt:lpwstr>
  </property>
  <property fmtid="{D5CDD505-2E9C-101B-9397-08002B2CF9AE}" pid="6" name="MSIP_Label_638202f9-8d41-4950-b014-f183e397b746_SiteId">
    <vt:lpwstr>13b3b0ce-cd75-49a4-bfea-0a03b01ff1ab</vt:lpwstr>
  </property>
  <property fmtid="{D5CDD505-2E9C-101B-9397-08002B2CF9AE}" pid="7" name="MSIP_Label_638202f9-8d41-4950-b014-f183e397b746_ActionId">
    <vt:lpwstr>08afe393-ccc0-4c9b-9739-57e14f3f0d7a</vt:lpwstr>
  </property>
  <property fmtid="{D5CDD505-2E9C-101B-9397-08002B2CF9AE}" pid="8" name="MSIP_Label_638202f9-8d41-4950-b014-f183e397b746_ContentBits">
    <vt:lpwstr>0</vt:lpwstr>
  </property>
</Properties>
</file>

<file path=docProps/thumbnail.jpeg>
</file>